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74" r:id="rId4"/>
    <p:sldId id="276" r:id="rId5"/>
    <p:sldId id="277" r:id="rId6"/>
    <p:sldId id="286" r:id="rId7"/>
    <p:sldId id="281" r:id="rId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dile Jans" initials="OJ" lastIdx="1" clrIdx="0">
    <p:extLst>
      <p:ext uri="{19B8F6BF-5375-455C-9EA6-DF929625EA0E}">
        <p15:presenceInfo xmlns:p15="http://schemas.microsoft.com/office/powerpoint/2012/main" userId="933e77d12fa8505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E31"/>
    <a:srgbClr val="A14236"/>
    <a:srgbClr val="170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57"/>
    <p:restoredTop sz="94522"/>
  </p:normalViewPr>
  <p:slideViewPr>
    <p:cSldViewPr snapToGrid="0" snapToObjects="1">
      <p:cViewPr>
        <p:scale>
          <a:sx n="120" d="100"/>
          <a:sy n="120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hthoek 6"/>
          <p:cNvSpPr/>
          <p:nvPr/>
        </p:nvSpPr>
        <p:spPr>
          <a:xfrm>
            <a:off x="-3" y="0"/>
            <a:ext cx="12192004" cy="685800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" name="Rechthoek 7"/>
          <p:cNvSpPr/>
          <p:nvPr/>
        </p:nvSpPr>
        <p:spPr>
          <a:xfrm>
            <a:off x="-3" y="6664959"/>
            <a:ext cx="12192003" cy="19304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" name="Rechthoek 8"/>
          <p:cNvSpPr/>
          <p:nvPr/>
        </p:nvSpPr>
        <p:spPr>
          <a:xfrm>
            <a:off x="-1" y="5943600"/>
            <a:ext cx="12192003" cy="721360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1" name="Afbeelding 9" descr="Afbeelding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000" y="6083187"/>
            <a:ext cx="1574800" cy="442186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Rechthoek 10"/>
          <p:cNvSpPr/>
          <p:nvPr/>
        </p:nvSpPr>
        <p:spPr>
          <a:xfrm>
            <a:off x="254000" y="248920"/>
            <a:ext cx="11684000" cy="5410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" name="Rechthoek 14"/>
          <p:cNvSpPr/>
          <p:nvPr/>
        </p:nvSpPr>
        <p:spPr>
          <a:xfrm>
            <a:off x="-3" y="0"/>
            <a:ext cx="12192004" cy="685800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Rechthoek 15"/>
          <p:cNvSpPr/>
          <p:nvPr/>
        </p:nvSpPr>
        <p:spPr>
          <a:xfrm>
            <a:off x="254000" y="248920"/>
            <a:ext cx="11684000" cy="54102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5" name="Rechthoek 6"/>
          <p:cNvSpPr/>
          <p:nvPr/>
        </p:nvSpPr>
        <p:spPr>
          <a:xfrm>
            <a:off x="-3" y="6664959"/>
            <a:ext cx="12192003" cy="19304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" name="Rechthoek 7"/>
          <p:cNvSpPr/>
          <p:nvPr/>
        </p:nvSpPr>
        <p:spPr>
          <a:xfrm>
            <a:off x="-1" y="5943600"/>
            <a:ext cx="12192003" cy="721360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7" name="Afbeelding 8" descr="Afbeelding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000" y="6083187"/>
            <a:ext cx="1574800" cy="442186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7490011" y="2110739"/>
            <a:ext cx="3426908" cy="20751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SzTx/>
              <a:buFontTx/>
              <a:buNone/>
              <a:defRPr sz="200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47700" indent="-190500">
              <a:lnSpc>
                <a:spcPct val="100000"/>
              </a:lnSpc>
              <a:buFontTx/>
              <a:defRPr sz="200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>
              <a:lnSpc>
                <a:spcPct val="100000"/>
              </a:lnSpc>
              <a:buFontTx/>
              <a:defRPr sz="200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25600" indent="-254000">
              <a:lnSpc>
                <a:spcPct val="100000"/>
              </a:lnSpc>
              <a:buFontTx/>
              <a:defRPr sz="200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82800" indent="-254000">
              <a:lnSpc>
                <a:spcPct val="100000"/>
              </a:lnSpc>
              <a:buFontTx/>
              <a:defRPr sz="200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59" name="Tijdelijke aanduiding voor afbeelding 2"/>
          <p:cNvSpPr>
            <a:spLocks noGrp="1"/>
          </p:cNvSpPr>
          <p:nvPr>
            <p:ph type="pic" sz="half" idx="13"/>
          </p:nvPr>
        </p:nvSpPr>
        <p:spPr>
          <a:xfrm>
            <a:off x="253996" y="248920"/>
            <a:ext cx="5842002" cy="54102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0" name="Titeltekst"/>
          <p:cNvSpPr txBox="1">
            <a:spLocks noGrp="1"/>
          </p:cNvSpPr>
          <p:nvPr>
            <p:ph type="title"/>
          </p:nvPr>
        </p:nvSpPr>
        <p:spPr>
          <a:xfrm>
            <a:off x="6349996" y="420294"/>
            <a:ext cx="2001525" cy="1330962"/>
          </a:xfrm>
          <a:prstGeom prst="rect">
            <a:avLst/>
          </a:prstGeom>
        </p:spPr>
        <p:txBody>
          <a:bodyPr/>
          <a:lstStyle>
            <a:lvl1pPr>
              <a:defRPr sz="10000"/>
            </a:lvl1pPr>
          </a:lstStyle>
          <a:p>
            <a:r>
              <a:t>Titeltekst</a:t>
            </a:r>
          </a:p>
        </p:txBody>
      </p:sp>
      <p:sp>
        <p:nvSpPr>
          <p:cNvPr id="6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hthoek 6"/>
          <p:cNvSpPr/>
          <p:nvPr/>
        </p:nvSpPr>
        <p:spPr>
          <a:xfrm>
            <a:off x="-3" y="0"/>
            <a:ext cx="12192004" cy="685800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7" name="Rechthoek 7"/>
          <p:cNvSpPr/>
          <p:nvPr/>
        </p:nvSpPr>
        <p:spPr>
          <a:xfrm>
            <a:off x="-3" y="6664959"/>
            <a:ext cx="12192003" cy="19304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8" name="Rechthoek 8"/>
          <p:cNvSpPr/>
          <p:nvPr/>
        </p:nvSpPr>
        <p:spPr>
          <a:xfrm>
            <a:off x="-1" y="5943600"/>
            <a:ext cx="12192003" cy="721360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9" name="Afbeelding 9" descr="Afbeelding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000" y="6083187"/>
            <a:ext cx="1574800" cy="442186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Rechthoek 10"/>
          <p:cNvSpPr/>
          <p:nvPr/>
        </p:nvSpPr>
        <p:spPr>
          <a:xfrm>
            <a:off x="254000" y="248920"/>
            <a:ext cx="11684000" cy="5410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1" name="Rechthoek 9"/>
          <p:cNvSpPr/>
          <p:nvPr/>
        </p:nvSpPr>
        <p:spPr>
          <a:xfrm>
            <a:off x="-3" y="0"/>
            <a:ext cx="12192004" cy="685800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2" name="Rechthoek 10"/>
          <p:cNvSpPr/>
          <p:nvPr/>
        </p:nvSpPr>
        <p:spPr>
          <a:xfrm>
            <a:off x="-3" y="6664959"/>
            <a:ext cx="12192003" cy="19304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3" name="Rechthoek 11"/>
          <p:cNvSpPr/>
          <p:nvPr/>
        </p:nvSpPr>
        <p:spPr>
          <a:xfrm>
            <a:off x="-1" y="5943600"/>
            <a:ext cx="12192003" cy="721360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4" name="Afbeelding 12" descr="Afbeelding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000" y="6083187"/>
            <a:ext cx="1574800" cy="442186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Rechthoek 13"/>
          <p:cNvSpPr/>
          <p:nvPr/>
        </p:nvSpPr>
        <p:spPr>
          <a:xfrm>
            <a:off x="254000" y="248920"/>
            <a:ext cx="11684000" cy="5410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96" name="Titeltekst"/>
          <p:cNvSpPr txBox="1">
            <a:spLocks noGrp="1"/>
          </p:cNvSpPr>
          <p:nvPr>
            <p:ph type="title"/>
          </p:nvPr>
        </p:nvSpPr>
        <p:spPr>
          <a:xfrm>
            <a:off x="978792" y="540221"/>
            <a:ext cx="7167879" cy="959169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r>
              <a:rPr dirty="0" err="1"/>
              <a:t>Titeltekst</a:t>
            </a:r>
            <a:endParaRPr dirty="0"/>
          </a:p>
        </p:txBody>
      </p:sp>
      <p:sp>
        <p:nvSpPr>
          <p:cNvPr id="97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4058920" y="2175248"/>
            <a:ext cx="7167881" cy="31384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590550" indent="-133350">
              <a:lnSpc>
                <a:spcPct val="150000"/>
              </a:lnSpc>
              <a:buFontTx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1074419" indent="-160019">
              <a:lnSpc>
                <a:spcPct val="150000"/>
              </a:lnSpc>
              <a:buFontTx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1549400" indent="-177800">
              <a:lnSpc>
                <a:spcPct val="150000"/>
              </a:lnSpc>
              <a:buFontTx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006600" indent="-177800">
              <a:lnSpc>
                <a:spcPct val="150000"/>
              </a:lnSpc>
              <a:buFontTx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9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6" name="Rechthoek 17">
            <a:extLst>
              <a:ext uri="{FF2B5EF4-FFF2-40B4-BE49-F238E27FC236}">
                <a16:creationId xmlns:a16="http://schemas.microsoft.com/office/drawing/2014/main" id="{AA80D78A-820B-FD44-8A00-8238CC94056A}"/>
              </a:ext>
            </a:extLst>
          </p:cNvPr>
          <p:cNvSpPr/>
          <p:nvPr userDrawn="1"/>
        </p:nvSpPr>
        <p:spPr>
          <a:xfrm>
            <a:off x="648588" y="534038"/>
            <a:ext cx="76201" cy="442185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hthoek 6"/>
          <p:cNvSpPr/>
          <p:nvPr/>
        </p:nvSpPr>
        <p:spPr>
          <a:xfrm>
            <a:off x="-3" y="0"/>
            <a:ext cx="12192004" cy="685800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8" name="Rechthoek 7"/>
          <p:cNvSpPr/>
          <p:nvPr/>
        </p:nvSpPr>
        <p:spPr>
          <a:xfrm>
            <a:off x="-3" y="6664959"/>
            <a:ext cx="12192003" cy="19304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9" name="Rechthoek 8"/>
          <p:cNvSpPr/>
          <p:nvPr/>
        </p:nvSpPr>
        <p:spPr>
          <a:xfrm>
            <a:off x="-1" y="5943600"/>
            <a:ext cx="12192003" cy="721360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0" name="Afbeelding 9" descr="Afbeelding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000" y="6083187"/>
            <a:ext cx="1574800" cy="442186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Rechthoek 10"/>
          <p:cNvSpPr/>
          <p:nvPr/>
        </p:nvSpPr>
        <p:spPr>
          <a:xfrm>
            <a:off x="254000" y="248920"/>
            <a:ext cx="11684000" cy="5410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2" name="Afbeelding 3" descr="Afbeelding 3"/>
          <p:cNvPicPr>
            <a:picLocks noChangeAspect="1"/>
          </p:cNvPicPr>
          <p:nvPr/>
        </p:nvPicPr>
        <p:blipFill>
          <a:blip r:embed="rId3">
            <a:extLst/>
          </a:blip>
          <a:srcRect l="248" b="19110"/>
          <a:stretch>
            <a:fillRect/>
          </a:stretch>
        </p:blipFill>
        <p:spPr>
          <a:xfrm>
            <a:off x="0" y="1"/>
            <a:ext cx="12176133" cy="594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Rechthoek 4"/>
          <p:cNvSpPr/>
          <p:nvPr/>
        </p:nvSpPr>
        <p:spPr>
          <a:xfrm>
            <a:off x="-1" y="-1"/>
            <a:ext cx="8158482" cy="594360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121212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4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1013464" y="2442527"/>
            <a:ext cx="6826172" cy="28996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SzTx/>
              <a:buFontTx/>
              <a:buNone/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600" indent="-152400">
              <a:lnSpc>
                <a:spcPct val="150000"/>
              </a:lnSpc>
              <a:buFontTx/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97280" indent="-182880">
              <a:lnSpc>
                <a:spcPct val="150000"/>
              </a:lnSpc>
              <a:buFontTx/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74800" indent="-203200">
              <a:lnSpc>
                <a:spcPct val="150000"/>
              </a:lnSpc>
              <a:buFontTx/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32000" indent="-203200">
              <a:lnSpc>
                <a:spcPct val="150000"/>
              </a:lnSpc>
              <a:buFontTx/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5" name="Rechthoek 8"/>
          <p:cNvSpPr/>
          <p:nvPr/>
        </p:nvSpPr>
        <p:spPr>
          <a:xfrm>
            <a:off x="688344" y="1289412"/>
            <a:ext cx="76201" cy="442185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6" name="Titeltekst"/>
          <p:cNvSpPr txBox="1">
            <a:spLocks noGrp="1"/>
          </p:cNvSpPr>
          <p:nvPr>
            <p:ph type="title"/>
          </p:nvPr>
        </p:nvSpPr>
        <p:spPr>
          <a:xfrm>
            <a:off x="1013463" y="1211673"/>
            <a:ext cx="6826172" cy="959169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t>Titeltekst</a:t>
            </a:r>
          </a:p>
        </p:txBody>
      </p:sp>
      <p:sp>
        <p:nvSpPr>
          <p:cNvPr id="13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6"/>
          <p:cNvSpPr/>
          <p:nvPr/>
        </p:nvSpPr>
        <p:spPr>
          <a:xfrm>
            <a:off x="-3" y="0"/>
            <a:ext cx="12192004" cy="685800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Rechthoek 7"/>
          <p:cNvSpPr/>
          <p:nvPr/>
        </p:nvSpPr>
        <p:spPr>
          <a:xfrm>
            <a:off x="-3" y="6664959"/>
            <a:ext cx="12192003" cy="19304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Rechthoek 8"/>
          <p:cNvSpPr/>
          <p:nvPr/>
        </p:nvSpPr>
        <p:spPr>
          <a:xfrm>
            <a:off x="-1" y="5943600"/>
            <a:ext cx="12192003" cy="721360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" name="Afbeelding 9" descr="Afbeelding 9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54000" y="6083187"/>
            <a:ext cx="1574800" cy="44218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hthoek 10"/>
          <p:cNvSpPr/>
          <p:nvPr/>
        </p:nvSpPr>
        <p:spPr>
          <a:xfrm>
            <a:off x="254000" y="248920"/>
            <a:ext cx="11684000" cy="5410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" name="Afbeelding 9" descr="Afbeelding 9"/>
          <p:cNvPicPr>
            <a:picLocks noChangeAspect="1"/>
          </p:cNvPicPr>
          <p:nvPr/>
        </p:nvPicPr>
        <p:blipFill>
          <a:blip r:embed="rId7">
            <a:extLst/>
          </a:blip>
          <a:srcRect l="1323" t="1321" b="14577"/>
          <a:stretch>
            <a:fillRect/>
          </a:stretch>
        </p:blipFill>
        <p:spPr>
          <a:xfrm flipH="1">
            <a:off x="-2" y="0"/>
            <a:ext cx="12192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hthoek 10"/>
          <p:cNvSpPr/>
          <p:nvPr/>
        </p:nvSpPr>
        <p:spPr>
          <a:xfrm>
            <a:off x="-1" y="0"/>
            <a:ext cx="8158482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121212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Titeltekst"/>
          <p:cNvSpPr txBox="1">
            <a:spLocks noGrp="1"/>
          </p:cNvSpPr>
          <p:nvPr>
            <p:ph type="title"/>
          </p:nvPr>
        </p:nvSpPr>
        <p:spPr>
          <a:xfrm>
            <a:off x="1117600" y="2540000"/>
            <a:ext cx="7040881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Titeltekst</a:t>
            </a:r>
          </a:p>
        </p:txBody>
      </p:sp>
      <p:pic>
        <p:nvPicPr>
          <p:cNvPr id="10" name="Afbeelding 14" descr="Afbeelding 1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17600" y="908050"/>
            <a:ext cx="2578100" cy="72390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2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5" r:id="rId4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jacco@accelerationgroup.nl" TargetMode="External"/><Relationship Id="rId2" Type="http://schemas.openxmlformats.org/officeDocument/2006/relationships/hyperlink" Target="https://accelerationgroup.nl/contact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tel:065326139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el 1"/>
          <p:cNvSpPr txBox="1">
            <a:spLocks noGrp="1"/>
          </p:cNvSpPr>
          <p:nvPr>
            <p:ph type="title"/>
          </p:nvPr>
        </p:nvSpPr>
        <p:spPr>
          <a:xfrm>
            <a:off x="1117598" y="2540000"/>
            <a:ext cx="10164484" cy="24384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5400"/>
            </a:lvl1pPr>
          </a:lstStyle>
          <a:p>
            <a:r>
              <a:rPr lang="nl" sz="6700" dirty="0"/>
              <a:t>FFWD Wheels</a:t>
            </a:r>
            <a:br>
              <a:rPr lang="nl" sz="6000" i="1" dirty="0"/>
            </a:br>
            <a:r>
              <a:rPr lang="nl-NL" sz="4400" dirty="0"/>
              <a:t>Ontwikkeling en executie van een wereldwijde groeistrategie inclusief herpositionering </a:t>
            </a:r>
            <a:br>
              <a:rPr lang="nl-NL" dirty="0"/>
            </a:br>
            <a:br>
              <a:rPr lang="nl" sz="3600" dirty="0"/>
            </a:br>
            <a:r>
              <a:rPr lang="nl" sz="3600" dirty="0"/>
              <a:t>Invulling: Managing Director Ad Interim</a:t>
            </a:r>
            <a:br>
              <a:rPr lang="nl" dirty="0"/>
            </a:br>
            <a:endParaRPr lang="nl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el 1"/>
          <p:cNvSpPr txBox="1">
            <a:spLocks noGrp="1"/>
          </p:cNvSpPr>
          <p:nvPr>
            <p:ph type="title"/>
          </p:nvPr>
        </p:nvSpPr>
        <p:spPr>
          <a:xfrm>
            <a:off x="806795" y="480293"/>
            <a:ext cx="10908407" cy="6573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nl" sz="2000" b="0" dirty="0">
                <a:solidFill>
                  <a:srgbClr val="EE7523"/>
                </a:solidFill>
                <a:latin typeface="Raleway"/>
              </a:rPr>
              <a:t>The AccelerationGroup heeft voor Fast Forward Wheels de ontwikkeling en executie van de wereldwijde groeistrategie inclusief herpositionering gerealiseerd.</a:t>
            </a:r>
          </a:p>
        </p:txBody>
      </p:sp>
      <p:sp>
        <p:nvSpPr>
          <p:cNvPr id="149" name="Tijdelijke aanduiding voor inhoud 2"/>
          <p:cNvSpPr txBox="1">
            <a:spLocks noGrp="1"/>
          </p:cNvSpPr>
          <p:nvPr>
            <p:ph type="body" sz="half" idx="1"/>
          </p:nvPr>
        </p:nvSpPr>
        <p:spPr>
          <a:xfrm>
            <a:off x="2635624" y="1992575"/>
            <a:ext cx="8591177" cy="36439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nl-NL" dirty="0" err="1"/>
              <a:t>Fast</a:t>
            </a:r>
            <a:r>
              <a:rPr lang="nl-NL" dirty="0"/>
              <a:t> Forward </a:t>
            </a:r>
            <a:r>
              <a:rPr lang="nl-NL" dirty="0" err="1"/>
              <a:t>Wheels</a:t>
            </a:r>
            <a:r>
              <a:rPr lang="nl-NL" dirty="0"/>
              <a:t> - onderdeel van AGU B.V. – is een high-end racefiets carbon wiel merk met wereldwijde distributie. </a:t>
            </a:r>
            <a:r>
              <a:rPr lang="nl" dirty="0">
                <a:solidFill>
                  <a:schemeClr val="tx1"/>
                </a:solidFill>
              </a:rPr>
              <a:t>De commerciële resultaten liepen door gebrek aan leiderschap en focus op korte termijn sterk achter. Tevens was de strategie voor de langere termijn onduidelijk en moest er een 3-jarige groeistrategie ontwikkeld worden. Kortom, een integrale opdracht met meerdere doelen en aandachtspunten.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dirty="0">
              <a:solidFill>
                <a:schemeClr val="tx1"/>
              </a:solidFill>
            </a:endParaRPr>
          </a:p>
          <a:p>
            <a:r>
              <a:rPr lang="nl-NL" b="1" dirty="0"/>
              <a:t>Het doel van de opdracht was om op korte termijn:</a:t>
            </a:r>
            <a:endParaRPr lang="en-US" b="1" dirty="0"/>
          </a:p>
          <a:p>
            <a:r>
              <a:rPr lang="nl-NL" dirty="0"/>
              <a:t>  1. De </a:t>
            </a:r>
            <a:r>
              <a:rPr lang="nl-NL" b="1" dirty="0"/>
              <a:t>commerciële groei </a:t>
            </a:r>
            <a:r>
              <a:rPr lang="nl-NL" dirty="0"/>
              <a:t>realiseren.</a:t>
            </a:r>
            <a:br>
              <a:rPr lang="nl-NL" dirty="0"/>
            </a:br>
            <a:r>
              <a:rPr lang="nl-NL" dirty="0"/>
              <a:t>  2. Een </a:t>
            </a:r>
            <a:r>
              <a:rPr lang="nl-NL" b="1" dirty="0"/>
              <a:t>sterke</a:t>
            </a:r>
            <a:r>
              <a:rPr lang="nl-NL" dirty="0"/>
              <a:t> </a:t>
            </a:r>
            <a:r>
              <a:rPr lang="nl-NL" b="1" dirty="0"/>
              <a:t>marktpositie </a:t>
            </a:r>
            <a:r>
              <a:rPr lang="nl-NL" dirty="0"/>
              <a:t>neerzetten.</a:t>
            </a:r>
            <a:br>
              <a:rPr lang="nl-NL" dirty="0"/>
            </a:br>
            <a:r>
              <a:rPr lang="nl-NL" dirty="0"/>
              <a:t>  3. De </a:t>
            </a:r>
            <a:r>
              <a:rPr lang="nl-NL" b="1" dirty="0"/>
              <a:t>interne samenwerking </a:t>
            </a:r>
            <a:r>
              <a:rPr lang="nl-NL" dirty="0"/>
              <a:t>verbeteren.</a:t>
            </a:r>
            <a:endParaRPr lang="en-US" dirty="0"/>
          </a:p>
        </p:txBody>
      </p:sp>
      <p:sp>
        <p:nvSpPr>
          <p:cNvPr id="152" name="Tijdelijke aanduiding voor inhoud 5"/>
          <p:cNvSpPr txBox="1"/>
          <p:nvPr/>
        </p:nvSpPr>
        <p:spPr>
          <a:xfrm>
            <a:off x="7180582" y="6189641"/>
            <a:ext cx="4757418" cy="442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algn="r">
              <a:spcBef>
                <a:spcPts val="1000"/>
              </a:spcBef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 Presentatie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0F5CC46-FDD5-1F40-ADB6-0CEDA2B4AF86}"/>
              </a:ext>
            </a:extLst>
          </p:cNvPr>
          <p:cNvSpPr/>
          <p:nvPr/>
        </p:nvSpPr>
        <p:spPr>
          <a:xfrm>
            <a:off x="813605" y="669006"/>
            <a:ext cx="77624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" sz="2000" dirty="0">
                <a:solidFill>
                  <a:srgbClr val="EE7523"/>
                </a:solidFill>
                <a:latin typeface="Raleway"/>
              </a:rPr>
              <a:t>Aanpak</a:t>
            </a:r>
            <a:endParaRPr lang="nl-NL" sz="2000" b="1" dirty="0"/>
          </a:p>
        </p:txBody>
      </p:sp>
      <p:sp>
        <p:nvSpPr>
          <p:cNvPr id="15" name="Afgeronde rechthoek 14">
            <a:extLst>
              <a:ext uri="{FF2B5EF4-FFF2-40B4-BE49-F238E27FC236}">
                <a16:creationId xmlns:a16="http://schemas.microsoft.com/office/drawing/2014/main" id="{3B645577-41F1-614A-B5F6-0BFA46DE4850}"/>
              </a:ext>
            </a:extLst>
          </p:cNvPr>
          <p:cNvSpPr/>
          <p:nvPr/>
        </p:nvSpPr>
        <p:spPr>
          <a:xfrm>
            <a:off x="813605" y="2651340"/>
            <a:ext cx="1521824" cy="1293969"/>
          </a:xfrm>
          <a:prstGeom prst="roundRect">
            <a:avLst/>
          </a:prstGeom>
          <a:solidFill>
            <a:schemeClr val="bg1"/>
          </a:solidFill>
          <a:ln w="12700" cap="flat">
            <a:solidFill>
              <a:srgbClr val="ED7E3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lvl="0"/>
            <a:r>
              <a:rPr lang="nl-NL" sz="1000" b="1" dirty="0"/>
              <a:t>Focus</a:t>
            </a:r>
          </a:p>
          <a:p>
            <a:pPr lvl="0"/>
            <a:endParaRPr lang="nl-NL" sz="1000" b="1" dirty="0"/>
          </a:p>
          <a:p>
            <a:pPr lvl="0"/>
            <a:r>
              <a:rPr lang="nl" sz="1000" dirty="0"/>
              <a:t>Scherpe focus op de afdelingen Sales en Marketing om op korte termijn resultaat te boeken</a:t>
            </a:r>
            <a:endParaRPr lang="nl-NL" sz="1000" dirty="0"/>
          </a:p>
        </p:txBody>
      </p:sp>
      <p:sp>
        <p:nvSpPr>
          <p:cNvPr id="40" name="Afgeronde rechthoek 39">
            <a:extLst>
              <a:ext uri="{FF2B5EF4-FFF2-40B4-BE49-F238E27FC236}">
                <a16:creationId xmlns:a16="http://schemas.microsoft.com/office/drawing/2014/main" id="{9F152B6A-BFCE-754A-B11D-89B4745A137A}"/>
              </a:ext>
            </a:extLst>
          </p:cNvPr>
          <p:cNvSpPr/>
          <p:nvPr/>
        </p:nvSpPr>
        <p:spPr>
          <a:xfrm>
            <a:off x="2575020" y="2666237"/>
            <a:ext cx="1521824" cy="1293969"/>
          </a:xfrm>
          <a:prstGeom prst="roundRect">
            <a:avLst/>
          </a:prstGeom>
          <a:solidFill>
            <a:schemeClr val="bg1"/>
          </a:solidFill>
          <a:ln w="12700" cap="flat">
            <a:solidFill>
              <a:srgbClr val="ED7E3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lvl="0"/>
            <a:r>
              <a:rPr lang="nl-NL" sz="1000" b="1" dirty="0"/>
              <a:t>Klantgericht</a:t>
            </a:r>
          </a:p>
          <a:p>
            <a:pPr lvl="0"/>
            <a:endParaRPr lang="nl-NL" sz="1000" b="1" dirty="0"/>
          </a:p>
          <a:p>
            <a:pPr lvl="0"/>
            <a:r>
              <a:rPr lang="nl" sz="1000" dirty="0"/>
              <a:t>Klantgericht werken door de inzichten verkregen uit de behoefteanalyse in de keten toe te passen.</a:t>
            </a:r>
            <a:endParaRPr lang="nl-NL" sz="1000" dirty="0"/>
          </a:p>
        </p:txBody>
      </p:sp>
      <p:sp>
        <p:nvSpPr>
          <p:cNvPr id="41" name="Afgeronde rechthoek 40">
            <a:extLst>
              <a:ext uri="{FF2B5EF4-FFF2-40B4-BE49-F238E27FC236}">
                <a16:creationId xmlns:a16="http://schemas.microsoft.com/office/drawing/2014/main" id="{98C33776-928D-BF4A-9B91-1662F85FA776}"/>
              </a:ext>
            </a:extLst>
          </p:cNvPr>
          <p:cNvSpPr/>
          <p:nvPr/>
        </p:nvSpPr>
        <p:spPr>
          <a:xfrm>
            <a:off x="4321032" y="2666237"/>
            <a:ext cx="1570912" cy="1293969"/>
          </a:xfrm>
          <a:prstGeom prst="roundRect">
            <a:avLst/>
          </a:prstGeom>
          <a:solidFill>
            <a:schemeClr val="bg1"/>
          </a:solidFill>
          <a:ln w="12700" cap="flat">
            <a:solidFill>
              <a:srgbClr val="ED7E3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lvl="0"/>
            <a:r>
              <a:rPr lang="nl-NL" sz="1000" b="1" dirty="0"/>
              <a:t>Distributie</a:t>
            </a:r>
          </a:p>
          <a:p>
            <a:pPr lvl="0"/>
            <a:endParaRPr lang="nl-NL" sz="1000" b="1" dirty="0"/>
          </a:p>
          <a:p>
            <a:pPr lvl="0"/>
            <a:r>
              <a:rPr lang="nl" sz="1000" dirty="0"/>
              <a:t>Er zijn nieuwe distributiecontracten geïmplementeerd i.c.m. de herinrichting van het distributielandschap.</a:t>
            </a:r>
            <a:endParaRPr lang="nl-NL" sz="1000" dirty="0"/>
          </a:p>
        </p:txBody>
      </p:sp>
      <p:sp>
        <p:nvSpPr>
          <p:cNvPr id="42" name="Afgeronde rechthoek 41">
            <a:extLst>
              <a:ext uri="{FF2B5EF4-FFF2-40B4-BE49-F238E27FC236}">
                <a16:creationId xmlns:a16="http://schemas.microsoft.com/office/drawing/2014/main" id="{26637754-DE99-5A45-B01F-4446EB5ED7BE}"/>
              </a:ext>
            </a:extLst>
          </p:cNvPr>
          <p:cNvSpPr/>
          <p:nvPr/>
        </p:nvSpPr>
        <p:spPr>
          <a:xfrm>
            <a:off x="6116132" y="2666236"/>
            <a:ext cx="1593725" cy="1293969"/>
          </a:xfrm>
          <a:prstGeom prst="roundRect">
            <a:avLst/>
          </a:prstGeom>
          <a:solidFill>
            <a:schemeClr val="bg1"/>
          </a:solidFill>
          <a:ln w="12700" cap="flat">
            <a:solidFill>
              <a:srgbClr val="ED7E3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lvl="0"/>
            <a:r>
              <a:rPr lang="nl-NL" sz="1000" b="1" dirty="0"/>
              <a:t>Online</a:t>
            </a:r>
          </a:p>
          <a:p>
            <a:pPr lvl="0"/>
            <a:endParaRPr lang="nl-NL" sz="1000" b="1" dirty="0"/>
          </a:p>
          <a:p>
            <a:pPr lvl="0"/>
            <a:r>
              <a:rPr lang="nl" sz="1000" dirty="0"/>
              <a:t>Online verkopen zijn gestart en oude voorraden zijn met beleid verkocht.</a:t>
            </a:r>
          </a:p>
          <a:p>
            <a:pPr lvl="0"/>
            <a:endParaRPr lang="nl-NL" sz="1000" dirty="0"/>
          </a:p>
        </p:txBody>
      </p:sp>
      <p:sp>
        <p:nvSpPr>
          <p:cNvPr id="43" name="Afgeronde rechthoek 42">
            <a:extLst>
              <a:ext uri="{FF2B5EF4-FFF2-40B4-BE49-F238E27FC236}">
                <a16:creationId xmlns:a16="http://schemas.microsoft.com/office/drawing/2014/main" id="{9E2C97B1-DD3B-2B45-97DC-B6BBDF18251F}"/>
              </a:ext>
            </a:extLst>
          </p:cNvPr>
          <p:cNvSpPr/>
          <p:nvPr/>
        </p:nvSpPr>
        <p:spPr>
          <a:xfrm>
            <a:off x="7934045" y="2677375"/>
            <a:ext cx="1570912" cy="1293969"/>
          </a:xfrm>
          <a:prstGeom prst="roundRect">
            <a:avLst/>
          </a:prstGeom>
          <a:solidFill>
            <a:schemeClr val="bg1"/>
          </a:solidFill>
          <a:ln w="12700" cap="flat">
            <a:solidFill>
              <a:srgbClr val="ED7E3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lvl="0"/>
            <a:r>
              <a:rPr lang="nl-NL" sz="1000" b="1" dirty="0"/>
              <a:t>Merk</a:t>
            </a:r>
          </a:p>
          <a:p>
            <a:pPr lvl="0"/>
            <a:endParaRPr lang="nl-NL" sz="1000" b="1" dirty="0"/>
          </a:p>
          <a:p>
            <a:pPr lvl="0"/>
            <a:r>
              <a:rPr lang="nl" sz="1000" dirty="0">
                <a:solidFill>
                  <a:schemeClr val="tx1"/>
                </a:solidFill>
              </a:rPr>
              <a:t>In de merkactivatie vond een transitie plaats van product driven naar brand experience. </a:t>
            </a:r>
            <a:endParaRPr lang="nl-NL" sz="1000" dirty="0">
              <a:solidFill>
                <a:schemeClr val="tx1"/>
              </a:solidFill>
            </a:endParaRPr>
          </a:p>
          <a:p>
            <a:pPr lvl="0"/>
            <a:endParaRPr lang="nl-NL" sz="1000" dirty="0"/>
          </a:p>
        </p:txBody>
      </p:sp>
      <p:sp>
        <p:nvSpPr>
          <p:cNvPr id="44" name="Afgeronde rechthoek 43">
            <a:extLst>
              <a:ext uri="{FF2B5EF4-FFF2-40B4-BE49-F238E27FC236}">
                <a16:creationId xmlns:a16="http://schemas.microsoft.com/office/drawing/2014/main" id="{2922BFDD-9A5C-6B4E-8FB8-CA4880C90118}"/>
              </a:ext>
            </a:extLst>
          </p:cNvPr>
          <p:cNvSpPr/>
          <p:nvPr/>
        </p:nvSpPr>
        <p:spPr>
          <a:xfrm>
            <a:off x="9751958" y="2677374"/>
            <a:ext cx="1570913" cy="1293969"/>
          </a:xfrm>
          <a:prstGeom prst="roundRect">
            <a:avLst/>
          </a:prstGeom>
          <a:solidFill>
            <a:schemeClr val="bg1"/>
          </a:solidFill>
          <a:ln w="12700" cap="flat">
            <a:solidFill>
              <a:srgbClr val="ED7E3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lvl="0"/>
            <a:r>
              <a:rPr lang="nl-NL" sz="1000" b="1" dirty="0"/>
              <a:t>Professionalisering</a:t>
            </a:r>
          </a:p>
          <a:p>
            <a:pPr lvl="0"/>
            <a:endParaRPr lang="nl-NL" sz="1000" b="1" dirty="0"/>
          </a:p>
          <a:p>
            <a:pPr lvl="0"/>
            <a:r>
              <a:rPr lang="nl" sz="1000" dirty="0"/>
              <a:t>Product Management, Service, Inkoop, Productie en Logistiek zijn ook geprofessionaliseerd.</a:t>
            </a:r>
          </a:p>
          <a:p>
            <a:pPr lvl="0"/>
            <a:endParaRPr lang="nl-NL" sz="1000" dirty="0"/>
          </a:p>
        </p:txBody>
      </p:sp>
      <p:sp>
        <p:nvSpPr>
          <p:cNvPr id="16" name="Driehoek 15">
            <a:extLst>
              <a:ext uri="{FF2B5EF4-FFF2-40B4-BE49-F238E27FC236}">
                <a16:creationId xmlns:a16="http://schemas.microsoft.com/office/drawing/2014/main" id="{2B8272E1-9AF1-7D44-B036-D6968AAABF43}"/>
              </a:ext>
            </a:extLst>
          </p:cNvPr>
          <p:cNvSpPr/>
          <p:nvPr/>
        </p:nvSpPr>
        <p:spPr>
          <a:xfrm rot="5400000">
            <a:off x="2312947" y="3196829"/>
            <a:ext cx="259035" cy="112111"/>
          </a:xfrm>
          <a:prstGeom prst="triangle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6" name="Driehoek 45">
            <a:extLst>
              <a:ext uri="{FF2B5EF4-FFF2-40B4-BE49-F238E27FC236}">
                <a16:creationId xmlns:a16="http://schemas.microsoft.com/office/drawing/2014/main" id="{D2542D6B-B6CB-DF41-844A-94356FA95948}"/>
              </a:ext>
            </a:extLst>
          </p:cNvPr>
          <p:cNvSpPr/>
          <p:nvPr/>
        </p:nvSpPr>
        <p:spPr>
          <a:xfrm rot="5400000">
            <a:off x="4062491" y="3194930"/>
            <a:ext cx="259035" cy="112111"/>
          </a:xfrm>
          <a:prstGeom prst="triangle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7" name="Driehoek 46">
            <a:extLst>
              <a:ext uri="{FF2B5EF4-FFF2-40B4-BE49-F238E27FC236}">
                <a16:creationId xmlns:a16="http://schemas.microsoft.com/office/drawing/2014/main" id="{EF1B8F8C-9F3D-CB4C-8510-5D4632728BFF}"/>
              </a:ext>
            </a:extLst>
          </p:cNvPr>
          <p:cNvSpPr/>
          <p:nvPr/>
        </p:nvSpPr>
        <p:spPr>
          <a:xfrm rot="5400000">
            <a:off x="5859551" y="3194930"/>
            <a:ext cx="259035" cy="112111"/>
          </a:xfrm>
          <a:prstGeom prst="triangle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8" name="Driehoek 47">
            <a:extLst>
              <a:ext uri="{FF2B5EF4-FFF2-40B4-BE49-F238E27FC236}">
                <a16:creationId xmlns:a16="http://schemas.microsoft.com/office/drawing/2014/main" id="{1E57AE78-0EB8-1D4A-8EAC-D24FF90E2988}"/>
              </a:ext>
            </a:extLst>
          </p:cNvPr>
          <p:cNvSpPr/>
          <p:nvPr/>
        </p:nvSpPr>
        <p:spPr>
          <a:xfrm rot="5400000">
            <a:off x="7672820" y="3194930"/>
            <a:ext cx="259035" cy="112111"/>
          </a:xfrm>
          <a:prstGeom prst="triangle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9" name="Driehoek 48">
            <a:extLst>
              <a:ext uri="{FF2B5EF4-FFF2-40B4-BE49-F238E27FC236}">
                <a16:creationId xmlns:a16="http://schemas.microsoft.com/office/drawing/2014/main" id="{9235E266-9C77-B24F-A947-1A5BD9FB7455}"/>
              </a:ext>
            </a:extLst>
          </p:cNvPr>
          <p:cNvSpPr/>
          <p:nvPr/>
        </p:nvSpPr>
        <p:spPr>
          <a:xfrm rot="5400000">
            <a:off x="9472356" y="3242269"/>
            <a:ext cx="259036" cy="112111"/>
          </a:xfrm>
          <a:prstGeom prst="triangle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4" name="Graphic 3" descr="Target">
            <a:extLst>
              <a:ext uri="{FF2B5EF4-FFF2-40B4-BE49-F238E27FC236}">
                <a16:creationId xmlns:a16="http://schemas.microsoft.com/office/drawing/2014/main" id="{AEF92031-9EBC-A640-B56B-5933B9A3315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4517" y="1878923"/>
            <a:ext cx="720000" cy="720000"/>
          </a:xfrm>
          <a:prstGeom prst="rect">
            <a:avLst/>
          </a:prstGeom>
        </p:spPr>
      </p:pic>
      <p:pic>
        <p:nvPicPr>
          <p:cNvPr id="6" name="Graphic 5" descr="Head with gears">
            <a:extLst>
              <a:ext uri="{FF2B5EF4-FFF2-40B4-BE49-F238E27FC236}">
                <a16:creationId xmlns:a16="http://schemas.microsoft.com/office/drawing/2014/main" id="{AF2D5D94-6544-3D41-BFBE-B73A6938D7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5932" y="1878923"/>
            <a:ext cx="720000" cy="720000"/>
          </a:xfrm>
          <a:prstGeom prst="rect">
            <a:avLst/>
          </a:prstGeom>
        </p:spPr>
      </p:pic>
      <p:pic>
        <p:nvPicPr>
          <p:cNvPr id="14" name="Graphic 13" descr="Share with person">
            <a:extLst>
              <a:ext uri="{FF2B5EF4-FFF2-40B4-BE49-F238E27FC236}">
                <a16:creationId xmlns:a16="http://schemas.microsoft.com/office/drawing/2014/main" id="{83B7A59F-F2BA-3247-B961-F1E925ED34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77869" y="1878923"/>
            <a:ext cx="720000" cy="720000"/>
          </a:xfrm>
          <a:prstGeom prst="rect">
            <a:avLst/>
          </a:prstGeom>
        </p:spPr>
      </p:pic>
      <p:pic>
        <p:nvPicPr>
          <p:cNvPr id="18" name="Graphic 17" descr="Internet">
            <a:extLst>
              <a:ext uri="{FF2B5EF4-FFF2-40B4-BE49-F238E27FC236}">
                <a16:creationId xmlns:a16="http://schemas.microsoft.com/office/drawing/2014/main" id="{1CD8A8D3-9BA0-7A47-BF10-41ABD1D802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52994" y="1878923"/>
            <a:ext cx="720000" cy="720000"/>
          </a:xfrm>
          <a:prstGeom prst="rect">
            <a:avLst/>
          </a:prstGeom>
        </p:spPr>
      </p:pic>
      <p:pic>
        <p:nvPicPr>
          <p:cNvPr id="21" name="Graphic 20" descr="Compass">
            <a:extLst>
              <a:ext uri="{FF2B5EF4-FFF2-40B4-BE49-F238E27FC236}">
                <a16:creationId xmlns:a16="http://schemas.microsoft.com/office/drawing/2014/main" id="{2170AF57-FC88-B447-B755-729AB76D15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59501" y="1878923"/>
            <a:ext cx="720000" cy="720000"/>
          </a:xfrm>
          <a:prstGeom prst="rect">
            <a:avLst/>
          </a:prstGeom>
        </p:spPr>
      </p:pic>
      <p:pic>
        <p:nvPicPr>
          <p:cNvPr id="23" name="Graphic 22" descr="Chevron arrows">
            <a:extLst>
              <a:ext uri="{FF2B5EF4-FFF2-40B4-BE49-F238E27FC236}">
                <a16:creationId xmlns:a16="http://schemas.microsoft.com/office/drawing/2014/main" id="{FC0CDF23-6F07-7947-8BC5-D518B6B7DB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177414" y="1878923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57048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0F5CC46-FDD5-1F40-ADB6-0CEDA2B4AF86}"/>
              </a:ext>
            </a:extLst>
          </p:cNvPr>
          <p:cNvSpPr/>
          <p:nvPr/>
        </p:nvSpPr>
        <p:spPr>
          <a:xfrm>
            <a:off x="845194" y="670363"/>
            <a:ext cx="77624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" sz="2000" dirty="0">
                <a:solidFill>
                  <a:srgbClr val="EE7523"/>
                </a:solidFill>
                <a:latin typeface="Raleway"/>
              </a:rPr>
              <a:t>Initiatieven</a:t>
            </a:r>
            <a:endParaRPr lang="nl-NL" sz="2000" b="1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AB7E472-35CE-1541-99D5-058374753DB0}"/>
              </a:ext>
            </a:extLst>
          </p:cNvPr>
          <p:cNvSpPr txBox="1"/>
          <p:nvPr/>
        </p:nvSpPr>
        <p:spPr>
          <a:xfrm>
            <a:off x="8503310" y="2234845"/>
            <a:ext cx="275758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Groeistrategie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1D46608A-C646-E24E-9C15-6365B8CF8301}"/>
              </a:ext>
            </a:extLst>
          </p:cNvPr>
          <p:cNvSpPr txBox="1"/>
          <p:nvPr/>
        </p:nvSpPr>
        <p:spPr>
          <a:xfrm>
            <a:off x="977191" y="2149331"/>
            <a:ext cx="2772053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nl-NL" dirty="0"/>
              <a:t>Integraal opererende organisatie</a:t>
            </a: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635F10C8-7786-524D-B1C2-578578FD8963}"/>
              </a:ext>
            </a:extLst>
          </p:cNvPr>
          <p:cNvSpPr txBox="1"/>
          <p:nvPr/>
        </p:nvSpPr>
        <p:spPr>
          <a:xfrm>
            <a:off x="4726437" y="2221751"/>
            <a:ext cx="273912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nl-NL" dirty="0"/>
              <a:t>Productprocessen</a:t>
            </a: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21" name="Afbeelding" descr="Afbeelding">
            <a:extLst>
              <a:ext uri="{FF2B5EF4-FFF2-40B4-BE49-F238E27FC236}">
                <a16:creationId xmlns:a16="http://schemas.microsoft.com/office/drawing/2014/main" id="{4867F5AB-9A9F-8E4F-9D6A-A118E8752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3760" y="3054743"/>
            <a:ext cx="2311846" cy="1284359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Afgeronde rechthoek 23">
            <a:extLst>
              <a:ext uri="{FF2B5EF4-FFF2-40B4-BE49-F238E27FC236}">
                <a16:creationId xmlns:a16="http://schemas.microsoft.com/office/drawing/2014/main" id="{5D3B7D4C-0024-D247-9DCC-69AEC796F323}"/>
              </a:ext>
            </a:extLst>
          </p:cNvPr>
          <p:cNvSpPr/>
          <p:nvPr/>
        </p:nvSpPr>
        <p:spPr>
          <a:xfrm>
            <a:off x="993656" y="2764087"/>
            <a:ext cx="2739125" cy="1802291"/>
          </a:xfrm>
          <a:prstGeom prst="roundRect">
            <a:avLst/>
          </a:prstGeom>
          <a:noFill/>
          <a:ln w="12700" cap="flat">
            <a:solidFill>
              <a:srgbClr val="ED7E3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lvl="0"/>
            <a:endParaRPr lang="nl-NL" sz="1000" dirty="0"/>
          </a:p>
        </p:txBody>
      </p:sp>
      <p:sp>
        <p:nvSpPr>
          <p:cNvPr id="25" name="Afgeronde rechthoek 24">
            <a:extLst>
              <a:ext uri="{FF2B5EF4-FFF2-40B4-BE49-F238E27FC236}">
                <a16:creationId xmlns:a16="http://schemas.microsoft.com/office/drawing/2014/main" id="{50701AD5-CB24-4D4B-8507-7C1E95E982C8}"/>
              </a:ext>
            </a:extLst>
          </p:cNvPr>
          <p:cNvSpPr/>
          <p:nvPr/>
        </p:nvSpPr>
        <p:spPr>
          <a:xfrm>
            <a:off x="4726437" y="2730461"/>
            <a:ext cx="2739125" cy="1802291"/>
          </a:xfrm>
          <a:prstGeom prst="roundRect">
            <a:avLst/>
          </a:prstGeom>
          <a:noFill/>
          <a:ln w="12700" cap="flat">
            <a:solidFill>
              <a:srgbClr val="ED7E3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lvl="0"/>
            <a:endParaRPr lang="nl-NL" sz="1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D4CA20-F5A3-CD46-9577-43A683A5D9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950" y="2833573"/>
            <a:ext cx="2394098" cy="1596065"/>
          </a:xfrm>
          <a:prstGeom prst="rect">
            <a:avLst/>
          </a:prstGeom>
          <a:effectLst>
            <a:softEdge rad="0"/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5F528E3-907E-6D4E-96C6-7FC68988DE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164" y="2795660"/>
            <a:ext cx="1336526" cy="7831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2F23DD-4732-3F46-BF1F-99B1670E4A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310" y="4025803"/>
            <a:ext cx="800178" cy="4688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35E77D1-2153-4A42-AD12-2A6BECDC58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603" y="3467094"/>
            <a:ext cx="953531" cy="558709"/>
          </a:xfrm>
          <a:prstGeom prst="rect">
            <a:avLst/>
          </a:prstGeom>
        </p:spPr>
      </p:pic>
      <p:sp>
        <p:nvSpPr>
          <p:cNvPr id="26" name="Afgeronde rechthoek 25">
            <a:extLst>
              <a:ext uri="{FF2B5EF4-FFF2-40B4-BE49-F238E27FC236}">
                <a16:creationId xmlns:a16="http://schemas.microsoft.com/office/drawing/2014/main" id="{55EA4040-71EC-2646-85ED-889E6E6DDFF1}"/>
              </a:ext>
            </a:extLst>
          </p:cNvPr>
          <p:cNvSpPr/>
          <p:nvPr/>
        </p:nvSpPr>
        <p:spPr>
          <a:xfrm>
            <a:off x="8459218" y="2730461"/>
            <a:ext cx="2739125" cy="1802291"/>
          </a:xfrm>
          <a:prstGeom prst="roundRect">
            <a:avLst/>
          </a:prstGeom>
          <a:noFill/>
          <a:ln w="12700" cap="flat">
            <a:solidFill>
              <a:srgbClr val="ED7E3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lvl="0"/>
            <a:endParaRPr lang="nl-NL" sz="1000" dirty="0"/>
          </a:p>
        </p:txBody>
      </p:sp>
      <p:pic>
        <p:nvPicPr>
          <p:cNvPr id="14" name="Graphic 13" descr="Arrow Slight curve">
            <a:extLst>
              <a:ext uri="{FF2B5EF4-FFF2-40B4-BE49-F238E27FC236}">
                <a16:creationId xmlns:a16="http://schemas.microsoft.com/office/drawing/2014/main" id="{E3EB9A6D-D09E-9E48-9E49-533B5D2345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156594">
            <a:off x="9839943" y="365428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2961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Ovaal"/>
          <p:cNvSpPr/>
          <p:nvPr/>
        </p:nvSpPr>
        <p:spPr>
          <a:xfrm>
            <a:off x="4448910" y="1769295"/>
            <a:ext cx="3371200" cy="326242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206" name="Afbeelding" descr="Afbeelding"/>
          <p:cNvPicPr>
            <a:picLocks noChangeAspect="1"/>
          </p:cNvPicPr>
          <p:nvPr/>
        </p:nvPicPr>
        <p:blipFill>
          <a:blip r:embed="rId2">
            <a:alphaModFix amt="32000"/>
            <a:extLst/>
          </a:blip>
          <a:stretch>
            <a:fillRect/>
          </a:stretch>
        </p:blipFill>
        <p:spPr>
          <a:xfrm>
            <a:off x="3329351" y="10737586"/>
            <a:ext cx="1314899" cy="1314899"/>
          </a:xfrm>
          <a:prstGeom prst="rect">
            <a:avLst/>
          </a:prstGeom>
          <a:ln w="12700">
            <a:miter lim="400000"/>
          </a:ln>
          <a:effectLst>
            <a:outerShdw blurRad="1270000" dist="50800" dir="5400000" algn="ctr" rotWithShape="0">
              <a:srgbClr val="000000"/>
            </a:outerShdw>
          </a:effec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80F5CC46-FDD5-1F40-ADB6-0CEDA2B4AF86}"/>
              </a:ext>
            </a:extLst>
          </p:cNvPr>
          <p:cNvSpPr/>
          <p:nvPr/>
        </p:nvSpPr>
        <p:spPr>
          <a:xfrm>
            <a:off x="763007" y="659718"/>
            <a:ext cx="77624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" sz="2000" dirty="0">
                <a:solidFill>
                  <a:srgbClr val="EE7523"/>
                </a:solidFill>
                <a:latin typeface="Raleway"/>
              </a:rPr>
              <a:t>Deep dive aanpak</a:t>
            </a:r>
            <a:endParaRPr lang="nl-NL" sz="2000" b="1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22B5157-BFF0-5A48-867F-3685835DAF6C}"/>
              </a:ext>
            </a:extLst>
          </p:cNvPr>
          <p:cNvSpPr txBox="1"/>
          <p:nvPr/>
        </p:nvSpPr>
        <p:spPr>
          <a:xfrm>
            <a:off x="891090" y="1769295"/>
            <a:ext cx="2612881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nl-NL" dirty="0"/>
              <a:t>Integraal opererende organisatie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F213BA91-1A76-F748-8CC7-03EB75C58DB1}"/>
              </a:ext>
            </a:extLst>
          </p:cNvPr>
          <p:cNvSpPr txBox="1"/>
          <p:nvPr/>
        </p:nvSpPr>
        <p:spPr>
          <a:xfrm>
            <a:off x="4299094" y="1919661"/>
            <a:ext cx="318303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nl-NL" dirty="0"/>
              <a:t>Productprocessen</a:t>
            </a:r>
          </a:p>
        </p:txBody>
      </p:sp>
      <p:sp>
        <p:nvSpPr>
          <p:cNvPr id="15" name="Afgeronde rechthoek 14">
            <a:extLst>
              <a:ext uri="{FF2B5EF4-FFF2-40B4-BE49-F238E27FC236}">
                <a16:creationId xmlns:a16="http://schemas.microsoft.com/office/drawing/2014/main" id="{6A3A2CA3-65EA-8B46-9F38-648402833D77}"/>
              </a:ext>
            </a:extLst>
          </p:cNvPr>
          <p:cNvSpPr/>
          <p:nvPr/>
        </p:nvSpPr>
        <p:spPr>
          <a:xfrm>
            <a:off x="606012" y="2429092"/>
            <a:ext cx="3183038" cy="3025409"/>
          </a:xfrm>
          <a:prstGeom prst="roundRect">
            <a:avLst/>
          </a:prstGeom>
          <a:noFill/>
          <a:ln w="12700" cap="flat">
            <a:solidFill>
              <a:srgbClr val="ED7E3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pPr marL="228600" lvl="0" indent="-228600">
              <a:buFont typeface="+mj-lt"/>
              <a:buAutoNum type="arabicPeriod"/>
            </a:pPr>
            <a:r>
              <a:rPr lang="nl-NL" sz="1400" dirty="0"/>
              <a:t>Verbeterde </a:t>
            </a:r>
            <a:r>
              <a:rPr lang="nl-NL" sz="1400" dirty="0" err="1"/>
              <a:t>forecasting</a:t>
            </a:r>
            <a:endParaRPr lang="nl-NL" sz="1400" dirty="0"/>
          </a:p>
          <a:p>
            <a:pPr marL="228600" lvl="0" indent="-228600">
              <a:buFont typeface="+mj-lt"/>
              <a:buAutoNum type="arabicPeriod"/>
            </a:pPr>
            <a:r>
              <a:rPr lang="nl-NL" sz="1400" dirty="0"/>
              <a:t>Inkoop onderdelen beter en eerder. Voorbeeld: velgen niet meer vanuit Azië ingevlogen maar per boot verscheept </a:t>
            </a:r>
          </a:p>
          <a:p>
            <a:pPr marL="228600" lvl="0" indent="-228600">
              <a:buFont typeface="+mj-lt"/>
              <a:buAutoNum type="arabicPeriod"/>
            </a:pPr>
            <a:r>
              <a:rPr lang="nl-NL" sz="1400" dirty="0"/>
              <a:t>Assemblage in Nederland.</a:t>
            </a:r>
          </a:p>
          <a:p>
            <a:pPr marL="228600" lvl="0" indent="-228600">
              <a:buFont typeface="+mj-lt"/>
              <a:buAutoNum type="arabicPeriod"/>
            </a:pPr>
            <a:r>
              <a:rPr lang="nl-NL" sz="1400" dirty="0"/>
              <a:t>Distributie en service vanuit NL.</a:t>
            </a:r>
          </a:p>
          <a:p>
            <a:pPr marL="228600" lvl="0" indent="-228600">
              <a:buFont typeface="+mj-lt"/>
              <a:buAutoNum type="arabicPeriod"/>
            </a:pPr>
            <a:endParaRPr lang="nl-NL" sz="1200" dirty="0"/>
          </a:p>
        </p:txBody>
      </p:sp>
      <p:sp>
        <p:nvSpPr>
          <p:cNvPr id="16" name="Afgeronde rechthoek 15">
            <a:extLst>
              <a:ext uri="{FF2B5EF4-FFF2-40B4-BE49-F238E27FC236}">
                <a16:creationId xmlns:a16="http://schemas.microsoft.com/office/drawing/2014/main" id="{64B7337D-AA80-164A-9CA2-2D728F2994EF}"/>
              </a:ext>
            </a:extLst>
          </p:cNvPr>
          <p:cNvSpPr/>
          <p:nvPr/>
        </p:nvSpPr>
        <p:spPr>
          <a:xfrm>
            <a:off x="4263974" y="2412333"/>
            <a:ext cx="3183038" cy="3042168"/>
          </a:xfrm>
          <a:prstGeom prst="roundRect">
            <a:avLst/>
          </a:prstGeom>
          <a:noFill/>
          <a:ln w="12700" cap="flat">
            <a:solidFill>
              <a:srgbClr val="ED7E3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pPr marL="228600" lvl="0" indent="-228600">
              <a:buFont typeface="+mj-lt"/>
              <a:buAutoNum type="arabicPeriod"/>
            </a:pPr>
            <a:r>
              <a:rPr lang="nl-NL" sz="1400" dirty="0"/>
              <a:t>Nieuwe PMC ontwikkeling.</a:t>
            </a:r>
          </a:p>
          <a:p>
            <a:pPr marL="228600" lvl="0" indent="-228600">
              <a:buFont typeface="+mj-lt"/>
              <a:buAutoNum type="arabicPeriod"/>
            </a:pPr>
            <a:r>
              <a:rPr lang="nl-NL" sz="1400" dirty="0"/>
              <a:t>Afscheid van bepaalde productlijnen.</a:t>
            </a:r>
          </a:p>
          <a:p>
            <a:pPr marL="228600" lvl="0" indent="-228600">
              <a:buFont typeface="+mj-lt"/>
              <a:buAutoNum type="arabicPeriod"/>
            </a:pPr>
            <a:r>
              <a:rPr lang="nl-NL" sz="1400" dirty="0"/>
              <a:t>Leveranciers geanalyseerd - terug gebracht met betere inkoopvoorwaarden.</a:t>
            </a:r>
          </a:p>
          <a:p>
            <a:pPr marL="228600" lvl="0" indent="-228600">
              <a:buFont typeface="+mj-lt"/>
              <a:buAutoNum type="arabicPeriod"/>
            </a:pPr>
            <a:r>
              <a:rPr lang="nl-NL" sz="1400" dirty="0"/>
              <a:t>Automatisering doorgevoerd t.b.v. kostenverlaging, schaalbaarheid en kwaliteit.</a:t>
            </a:r>
            <a:endParaRPr lang="en-US" sz="1400" dirty="0"/>
          </a:p>
          <a:p>
            <a:pPr marL="228600" lvl="0" indent="-228600">
              <a:buFont typeface="+mj-lt"/>
              <a:buAutoNum type="arabicPeriod"/>
            </a:pPr>
            <a:r>
              <a:rPr lang="nl-NL" sz="1400" dirty="0"/>
              <a:t>De carbon wielen worden nu middels een wielbouwmachine i.p.v. volledig met de hand geassembleerd.</a:t>
            </a:r>
            <a:r>
              <a:rPr lang="en-US" sz="1400" dirty="0"/>
              <a:t> </a:t>
            </a:r>
            <a:endParaRPr lang="nl-NL" sz="1400" dirty="0"/>
          </a:p>
        </p:txBody>
      </p:sp>
      <p:sp>
        <p:nvSpPr>
          <p:cNvPr id="17" name="Afgeronde rechthoek 16">
            <a:extLst>
              <a:ext uri="{FF2B5EF4-FFF2-40B4-BE49-F238E27FC236}">
                <a16:creationId xmlns:a16="http://schemas.microsoft.com/office/drawing/2014/main" id="{4482F178-5AA5-664D-807D-B38941E78CBB}"/>
              </a:ext>
            </a:extLst>
          </p:cNvPr>
          <p:cNvSpPr/>
          <p:nvPr/>
        </p:nvSpPr>
        <p:spPr>
          <a:xfrm>
            <a:off x="7891628" y="2412332"/>
            <a:ext cx="3183038" cy="3042167"/>
          </a:xfrm>
          <a:prstGeom prst="roundRect">
            <a:avLst/>
          </a:prstGeom>
          <a:noFill/>
          <a:ln w="12700" cap="flat">
            <a:solidFill>
              <a:srgbClr val="ED7E3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lvl="0"/>
            <a:endParaRPr lang="nl-NL" sz="10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346D12F-ECFA-864C-B004-EBAB91C258A0}"/>
              </a:ext>
            </a:extLst>
          </p:cNvPr>
          <p:cNvSpPr txBox="1"/>
          <p:nvPr/>
        </p:nvSpPr>
        <p:spPr>
          <a:xfrm>
            <a:off x="8005046" y="2569507"/>
            <a:ext cx="3017377" cy="24622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nl-N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1. Nieuw People management</a:t>
            </a:r>
            <a:r>
              <a:rPr lang="nl-NL" sz="1400" dirty="0"/>
              <a:t> programma – team is efficiënter, effectiever en er is meer sfeer.</a:t>
            </a:r>
            <a:endParaRPr lang="en-US" sz="1400" dirty="0"/>
          </a:p>
          <a:p>
            <a:r>
              <a:rPr kumimoji="0" lang="nl-N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2.</a:t>
            </a:r>
            <a:r>
              <a:rPr lang="nl-NL" sz="1400" dirty="0"/>
              <a:t> Gezamenlijk is de groeistrategie </a:t>
            </a:r>
          </a:p>
          <a:p>
            <a:r>
              <a:rPr lang="nl-NL" sz="1400" dirty="0"/>
              <a:t>GET-KEEP-GROW ontwikkeld: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400" dirty="0"/>
              <a:t>Van single </a:t>
            </a:r>
            <a:r>
              <a:rPr lang="nl-NL" sz="1400" dirty="0" err="1"/>
              <a:t>channel</a:t>
            </a:r>
            <a:r>
              <a:rPr lang="nl-NL" sz="1400" dirty="0"/>
              <a:t> naar </a:t>
            </a:r>
            <a:r>
              <a:rPr lang="nl-NL" sz="1400" dirty="0" err="1"/>
              <a:t>omni</a:t>
            </a:r>
            <a:r>
              <a:rPr lang="nl-NL" sz="1400" dirty="0"/>
              <a:t> </a:t>
            </a:r>
            <a:r>
              <a:rPr lang="nl-NL" sz="1400" dirty="0" err="1"/>
              <a:t>channel</a:t>
            </a:r>
            <a:r>
              <a:rPr lang="nl-NL" sz="1400" dirty="0"/>
              <a:t> (o.a. online direct);</a:t>
            </a:r>
            <a:endParaRPr lang="en-US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400" dirty="0"/>
              <a:t>Van Product naar klant denken;</a:t>
            </a:r>
            <a:endParaRPr lang="en-US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400" dirty="0"/>
              <a:t>Nieuwe distributie strategie.</a:t>
            </a:r>
            <a:endParaRPr lang="en-US" sz="1400" dirty="0"/>
          </a:p>
          <a:p>
            <a:r>
              <a:rPr lang="nl-NL" sz="1400" dirty="0"/>
              <a:t> </a:t>
            </a:r>
            <a:endParaRPr lang="en-US" sz="1400" dirty="0"/>
          </a:p>
          <a:p>
            <a:endParaRPr kumimoji="0" lang="nl-NL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8" name="Tekstvak 12">
            <a:extLst>
              <a:ext uri="{FF2B5EF4-FFF2-40B4-BE49-F238E27FC236}">
                <a16:creationId xmlns:a16="http://schemas.microsoft.com/office/drawing/2014/main" id="{8DDF8C20-DC5B-044A-A6E6-A79F04853211}"/>
              </a:ext>
            </a:extLst>
          </p:cNvPr>
          <p:cNvSpPr txBox="1"/>
          <p:nvPr/>
        </p:nvSpPr>
        <p:spPr>
          <a:xfrm>
            <a:off x="7891628" y="1917323"/>
            <a:ext cx="318303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nl-NL" dirty="0"/>
              <a:t>Productie processen</a:t>
            </a:r>
          </a:p>
        </p:txBody>
      </p:sp>
    </p:spTree>
    <p:extLst>
      <p:ext uri="{BB962C8B-B14F-4D97-AF65-F5344CB8AC3E}">
        <p14:creationId xmlns:p14="http://schemas.microsoft.com/office/powerpoint/2010/main" val="124830402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96D4D-BD75-EA42-948D-9E3C695AAE1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78224" y="2175248"/>
            <a:ext cx="10648577" cy="3138431"/>
          </a:xfrm>
        </p:spPr>
        <p:txBody>
          <a:bodyPr>
            <a:normAutofit/>
          </a:bodyPr>
          <a:lstStyle/>
          <a:p>
            <a:br>
              <a:rPr lang="nl-NL" b="1" dirty="0"/>
            </a:br>
            <a:r>
              <a:rPr lang="nl-NL" dirty="0"/>
              <a:t>Binnen zeven maanden is de Forecast behaald, met 42% groei als resultaat. </a:t>
            </a:r>
          </a:p>
          <a:p>
            <a:r>
              <a:rPr lang="nl-NL" dirty="0"/>
              <a:t>In het tweede jaar is er een groei van 39% gerealiseerd inclusief verbetering van de bruto marge. </a:t>
            </a:r>
          </a:p>
          <a:p>
            <a:r>
              <a:rPr lang="nl-NL" dirty="0"/>
              <a:t>Tevens staat er een nieuwe organisatie, is er een automatiseringsslag doorgevoerd en is er een nieuwe realistische groeistrategie ontwikkeld voor de komende jaren.</a:t>
            </a:r>
            <a:endParaRPr lang="en-US" dirty="0"/>
          </a:p>
          <a:p>
            <a:endParaRPr lang="en-US" sz="1600" dirty="0"/>
          </a:p>
        </p:txBody>
      </p:sp>
      <p:sp>
        <p:nvSpPr>
          <p:cNvPr id="6" name="Rechthoek 2">
            <a:extLst>
              <a:ext uri="{FF2B5EF4-FFF2-40B4-BE49-F238E27FC236}">
                <a16:creationId xmlns:a16="http://schemas.microsoft.com/office/drawing/2014/main" id="{6C371D5B-6D0B-EB4A-8FCE-FED40DC37A25}"/>
              </a:ext>
            </a:extLst>
          </p:cNvPr>
          <p:cNvSpPr/>
          <p:nvPr/>
        </p:nvSpPr>
        <p:spPr>
          <a:xfrm>
            <a:off x="763007" y="659718"/>
            <a:ext cx="77624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" sz="2000" dirty="0">
                <a:solidFill>
                  <a:srgbClr val="EE7523"/>
                </a:solidFill>
                <a:latin typeface="Raleway"/>
              </a:rPr>
              <a:t>Resultaat</a:t>
            </a: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11377361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F8C2C06-540E-164A-BBA5-B9C70CEA4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462" y="1211673"/>
            <a:ext cx="10568938" cy="4158613"/>
          </a:xfrm>
        </p:spPr>
        <p:txBody>
          <a:bodyPr>
            <a:normAutofit fontScale="90000"/>
          </a:bodyPr>
          <a:lstStyle/>
          <a:p>
            <a:r>
              <a:rPr lang="nl-NL" dirty="0"/>
              <a:t>Meer weten over de achtergrond, aanpak en resultaten van dit project of één van onze andere projecten? </a:t>
            </a:r>
            <a:br>
              <a:rPr lang="nl-NL" dirty="0"/>
            </a:br>
            <a:r>
              <a:rPr lang="nl-NL" dirty="0"/>
              <a:t>Neem gerust </a:t>
            </a:r>
            <a:r>
              <a:rPr lang="nl-NL" u="sng" dirty="0">
                <a:solidFill>
                  <a:srgbClr val="ED7E3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</a:t>
            </a:r>
            <a:r>
              <a:rPr lang="nl-NL" dirty="0"/>
              <a:t> met ons op.</a:t>
            </a:r>
            <a:br>
              <a:rPr lang="nl-NL" dirty="0"/>
            </a:br>
            <a:br>
              <a:rPr lang="en-US" dirty="0"/>
            </a:br>
            <a:r>
              <a:rPr lang="nl-NL"/>
              <a:t>Jacco Zijderveld</a:t>
            </a:r>
            <a:br>
              <a:rPr lang="nl-NL"/>
            </a:br>
            <a:br>
              <a:rPr lang="en-US" dirty="0"/>
            </a:br>
            <a:r>
              <a:rPr lang="nl-NL" u="sng" dirty="0">
                <a:solidFill>
                  <a:srgbClr val="ED7E3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jacco@accelerationgroup.nl</a:t>
            </a:r>
            <a:br>
              <a:rPr lang="en-US" dirty="0">
                <a:solidFill>
                  <a:srgbClr val="ED7E31"/>
                </a:solidFill>
              </a:rPr>
            </a:br>
            <a:r>
              <a:rPr lang="nl-NL" u="sng" dirty="0">
                <a:solidFill>
                  <a:srgbClr val="ED7E3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0653261399</a:t>
            </a:r>
            <a:br>
              <a:rPr lang="en-US" dirty="0"/>
            </a:br>
            <a:r>
              <a:rPr lang="nl-NL" dirty="0"/>
              <a:t> </a:t>
            </a:r>
            <a:br>
              <a:rPr lang="en-US" dirty="0"/>
            </a:b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549718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Kantoorthe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Kantoorthe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2050</TotalTime>
  <Words>365</Words>
  <Application>Microsoft Macintosh PowerPoint</Application>
  <PresentationFormat>Widescreen</PresentationFormat>
  <Paragraphs>55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Helvetica</vt:lpstr>
      <vt:lpstr>Raleway</vt:lpstr>
      <vt:lpstr>Kantoorthema</vt:lpstr>
      <vt:lpstr>FFWD Wheels Ontwikkeling en executie van een wereldwijde groeistrategie inclusief herpositionering   Invulling: Managing Director Ad Interim </vt:lpstr>
      <vt:lpstr>The AccelerationGroup heeft voor Fast Forward Wheels de ontwikkeling en executie van de wereldwijde groeistrategie inclusief herpositionering gerealiseerd.</vt:lpstr>
      <vt:lpstr>PowerPoint Presentation</vt:lpstr>
      <vt:lpstr>PowerPoint Presentation</vt:lpstr>
      <vt:lpstr>PowerPoint Presentation</vt:lpstr>
      <vt:lpstr>PowerPoint Presentation</vt:lpstr>
      <vt:lpstr>Meer weten over de achtergrond, aanpak en resultaten van dit project of één van onze andere projecten?  Neem gerust contact met ons op.  Jacco Zijderveld  jacco@accelerationgroup.nl 0653261399  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better commercial results</dc:title>
  <cp:lastModifiedBy>Odile Jans</cp:lastModifiedBy>
  <cp:revision>64</cp:revision>
  <dcterms:modified xsi:type="dcterms:W3CDTF">2020-09-22T05:36:45Z</dcterms:modified>
</cp:coreProperties>
</file>